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59" r:id="rId4"/>
    <p:sldId id="267" r:id="rId5"/>
    <p:sldId id="265" r:id="rId6"/>
    <p:sldId id="268" r:id="rId7"/>
    <p:sldId id="269" r:id="rId8"/>
    <p:sldId id="270" r:id="rId9"/>
    <p:sldId id="266" r:id="rId10"/>
    <p:sldId id="271" r:id="rId11"/>
    <p:sldId id="277" r:id="rId12"/>
    <p:sldId id="279" r:id="rId13"/>
    <p:sldId id="272" r:id="rId14"/>
    <p:sldId id="273" r:id="rId15"/>
    <p:sldId id="280" r:id="rId16"/>
    <p:sldId id="274" r:id="rId17"/>
    <p:sldId id="275" r:id="rId18"/>
    <p:sldId id="278" r:id="rId19"/>
    <p:sldId id="281" r:id="rId20"/>
    <p:sldId id="282" r:id="rId21"/>
    <p:sldId id="263" r:id="rId22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나눔스퀘어라운드 Bold" panose="020B0600000101010101" pitchFamily="50" charset="-127"/>
      <p:bold r:id="rId25"/>
    </p:embeddedFont>
    <p:embeddedFont>
      <p:font typeface="나눔스퀘어라운드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53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형원" userId="67981be5-bc2d-46b3-99fc-fbe705bb0bad" providerId="ADAL" clId="{8DE68E19-1B81-4560-A861-07A735C8C3C9}"/>
    <pc:docChg chg="addSld delSld modSld">
      <pc:chgData name="서형원" userId="67981be5-bc2d-46b3-99fc-fbe705bb0bad" providerId="ADAL" clId="{8DE68E19-1B81-4560-A861-07A735C8C3C9}" dt="2023-04-20T07:20:56.203" v="1" actId="2696"/>
      <pc:docMkLst>
        <pc:docMk/>
      </pc:docMkLst>
      <pc:sldChg chg="del">
        <pc:chgData name="서형원" userId="67981be5-bc2d-46b3-99fc-fbe705bb0bad" providerId="ADAL" clId="{8DE68E19-1B81-4560-A861-07A735C8C3C9}" dt="2023-04-20T07:20:56.203" v="1" actId="2696"/>
        <pc:sldMkLst>
          <pc:docMk/>
          <pc:sldMk cId="3095275037" sldId="258"/>
        </pc:sldMkLst>
      </pc:sldChg>
      <pc:sldChg chg="add">
        <pc:chgData name="서형원" userId="67981be5-bc2d-46b3-99fc-fbe705bb0bad" providerId="ADAL" clId="{8DE68E19-1B81-4560-A861-07A735C8C3C9}" dt="2023-04-20T07:20:54.784" v="0"/>
        <pc:sldMkLst>
          <pc:docMk/>
          <pc:sldMk cId="3794328955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55569-83E2-458C-A143-7141DB7B54DA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1CDE2-59AC-486E-B5E1-67F0FAD5F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76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8741F-985D-53AE-6121-48D948111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1562E-83E2-72BB-80E4-D1AD4DAF4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1DD7E-43C6-AFD1-32E3-0C606DC8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BA346-626C-C8EB-5C9B-2F643828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2A5CF-E451-9F7F-A310-2CAF45D8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4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D9C9-665E-83F4-E4F7-DCA31E05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95AF1-A80D-6FFC-20D7-1EBE9F023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DDC15-6EFE-DE1A-AB6B-3F6ECD5B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D7CEC-64D7-972C-5CED-B4B0D1D3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E1E7F-5D20-569F-581F-20E1EABD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9B0273-DA8F-B704-BC17-8FF621E6E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521EFE-2335-766A-1392-1E06A03BD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9421C-34C1-D8FA-FAB8-2D643181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4C042-AE4C-A409-49A8-E7ED84A1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13856-8991-31A7-DA35-62316B4B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33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41BC-B908-EA93-E461-E32E80B1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E4656-D656-1166-6B34-C834774F6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46205-0DE4-4678-7083-02115F38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EDA256-0B46-4C11-F71E-D9E21A05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F1E01-5B9E-09FC-D48B-617548A4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1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7CC8B-3AE2-4840-7DB5-BCFD09DD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3E8CFD-A0A3-9A89-0B9B-5A5D0F0B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885D-A70A-8370-FF42-EBE164EA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ED64B-B8D4-AC3A-08D3-8F616CC0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37A90-DEAA-C4D8-BBE2-2AC599C0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7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C34FD-7E17-191E-17A7-F12B7BCE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529B5-22C3-0BBF-6015-94EB6D4F4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49B6B-C242-BBE4-0411-752E83ECC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EA90D-D853-1CD0-7129-A9731F47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F01D80-1091-5359-5203-063BAEA6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416A9-78A6-DB9B-6E0C-07E930C9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8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B6667-DE22-970D-44C5-DE44427B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05E0D-B5DF-BF39-BA9E-75D49126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1D3F8-4F29-3B5F-DE90-39ACB746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5D3B4E-3EC7-C131-3407-E1E50C410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2F4754-95A5-A946-3096-1CB10D526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87664A-140B-F2EE-800A-671033E1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61019F-8924-DFA3-6598-1A7AE392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6F1171-3EF2-56CB-46E5-821AF897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0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C5FB0-97C5-3AC3-2707-5DA5506C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30912E-3813-70E9-F9DC-B22AD26E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40DD2-11CD-A7E6-4D23-9F8C5DF3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58A21E-961E-32EC-C55B-157248ED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8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A59885-17D6-CB2B-E70C-685F24FA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3966CB-28B9-BF35-80C2-37FA8FA7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98392-A1F8-3271-531F-2C60FDD5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8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F0F6E-9D03-8E5C-51FA-84982484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F9DBD-9C0C-2D60-258E-6365797F6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5948F-F72E-C286-64A2-A03E62F5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EE03DA-E547-7967-30CE-4A76CFA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19A7B-A2C6-6A87-FBFB-69C28E71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DDA95-B7BE-8F6C-4096-E6BD9287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5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B50FB-EF30-4B10-2E95-4D8C5A39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E13448-F22E-25EA-4A39-AFA6721AD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39555-4938-43DE-1F2A-444D77CD6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ABFE2-226C-FDF2-6BDA-5BB63DCC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66662-35FD-5A79-5D35-95A64F7C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DCCD54-291C-ACC8-5622-9FE2F28A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2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82D4C9-FCF6-4EE8-53A4-03CCDE66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4CDAB-331D-9046-AC56-667BD5F28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9729B-054F-6231-9AE6-C70CC6F20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9119-8AE8-4E75-951D-37C1018712C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5E28E-B638-F1F3-8104-EDE7CBC91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211DA-1766-8A71-3D98-C5ED91496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25FEF-98A6-4071-8E70-71567C2A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4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7C286-45DC-FD8B-245D-178C18E0D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2538579"/>
            <a:ext cx="9613900" cy="971384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CV_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텀 프로젝트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구름 탐지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6DE620-0D55-CC33-7942-3A36BF18AE92}"/>
              </a:ext>
            </a:extLst>
          </p:cNvPr>
          <p:cNvSpPr/>
          <p:nvPr/>
        </p:nvSpPr>
        <p:spPr>
          <a:xfrm>
            <a:off x="1276350" y="3605148"/>
            <a:ext cx="96139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D5DB4D-3C96-E61F-8C77-055165E2047F}"/>
              </a:ext>
            </a:extLst>
          </p:cNvPr>
          <p:cNvSpPr/>
          <p:nvPr/>
        </p:nvSpPr>
        <p:spPr>
          <a:xfrm>
            <a:off x="4475018" y="4194506"/>
            <a:ext cx="3241964" cy="50867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Hyoungwon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60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Segmentation </a:t>
            </a:r>
            <a:r>
              <a:rPr lang="ko-KR" altLang="en-US" b="1" dirty="0"/>
              <a:t>모델 구조 탐색</a:t>
            </a:r>
            <a:endParaRPr lang="en-US" altLang="ko-KR" b="1" dirty="0"/>
          </a:p>
          <a:p>
            <a:pPr lvl="1"/>
            <a:r>
              <a:rPr lang="en-US" altLang="ko-KR" b="1" dirty="0"/>
              <a:t>SMP (</a:t>
            </a:r>
            <a:r>
              <a:rPr lang="en-US" altLang="ko-KR" b="1" dirty="0" err="1"/>
              <a:t>segmentation_models.pytorch</a:t>
            </a:r>
            <a:r>
              <a:rPr lang="en-US" altLang="ko-KR" b="1" dirty="0"/>
              <a:t>)</a:t>
            </a:r>
          </a:p>
          <a:p>
            <a:pPr lvl="1"/>
            <a:endParaRPr lang="en-US" altLang="ko-KR" b="1" dirty="0"/>
          </a:p>
          <a:p>
            <a:pPr lvl="2"/>
            <a:r>
              <a:rPr lang="en-US" altLang="ko-KR" b="1" dirty="0"/>
              <a:t>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 NGR,</a:t>
            </a:r>
            <a:br>
              <a:rPr lang="en-US" altLang="ko-KR" dirty="0"/>
            </a:br>
            <a:r>
              <a:rPr lang="en-US" altLang="ko-KR" dirty="0"/>
              <a:t>5 epochs(30 min),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</a:p>
          <a:p>
            <a:pPr lvl="2"/>
            <a:endParaRPr lang="en-US" altLang="ko-KR" dirty="0"/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Unet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FPN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PAN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DeepLabV3Plus</a:t>
            </a:r>
          </a:p>
        </p:txBody>
      </p:sp>
      <p:pic>
        <p:nvPicPr>
          <p:cNvPr id="1026" name="Picture 2" descr="https://camo.githubusercontent.com/f31bb885167e2b58fff0938a12a0e229eed573705a78293acb9119ac0a5bfed6/68747470733a2f2f692e6962622e636f2f646331586468542f5365676d656e746174696f6e2d4d6f64656c732d56322d536964652d312d312e706e67">
            <a:extLst>
              <a:ext uri="{FF2B5EF4-FFF2-40B4-BE49-F238E27FC236}">
                <a16:creationId xmlns:a16="http://schemas.microsoft.com/office/drawing/2014/main" id="{C38DFB21-0152-4B53-8DC2-5F847BA3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61" y="812089"/>
            <a:ext cx="4343721" cy="1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CE5433-FCA5-4E8C-8AD7-A0EBBB7A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42" y="3271674"/>
            <a:ext cx="5289473" cy="32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5372314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Input Data Channel </a:t>
            </a:r>
            <a:r>
              <a:rPr lang="ko-KR" altLang="en-US" b="1" dirty="0"/>
              <a:t>탐색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 </a:t>
            </a:r>
            <a:br>
              <a:rPr lang="en-US" altLang="ko-KR" dirty="0"/>
            </a:br>
            <a:r>
              <a:rPr lang="en-US" altLang="ko-KR" dirty="0"/>
              <a:t>5 epochs(30 min),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RGB [weight: “</a:t>
            </a:r>
            <a:r>
              <a:rPr lang="en-US" altLang="ko-KR" b="1" dirty="0" err="1"/>
              <a:t>imagenet</a:t>
            </a:r>
            <a:r>
              <a:rPr lang="en-US" altLang="ko-KR" b="1" dirty="0"/>
              <a:t>”]</a:t>
            </a:r>
            <a:endParaRPr lang="en-US" altLang="ko-KR" sz="1800" b="1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NGR [weight: “</a:t>
            </a:r>
            <a:r>
              <a:rPr lang="en-US" altLang="ko-KR" b="1" dirty="0" err="1"/>
              <a:t>imagenet</a:t>
            </a:r>
            <a:r>
              <a:rPr lang="en-US" altLang="ko-KR" b="1" dirty="0"/>
              <a:t>”]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RGBN [weight: None]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1D1BF4-4291-4CCA-9229-15E3299B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74" y="4387819"/>
            <a:ext cx="3958828" cy="2433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0673C-FC2D-4E7D-8175-2B5F6008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98" y="3075153"/>
            <a:ext cx="4755906" cy="36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1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5372314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Input Data Size </a:t>
            </a:r>
            <a:r>
              <a:rPr lang="ko-KR" altLang="en-US" b="1" dirty="0"/>
              <a:t>탐색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efficientnet-b0, </a:t>
            </a:r>
            <a:r>
              <a:rPr lang="en-US" altLang="ko-KR" dirty="0"/>
              <a:t>NGR,</a:t>
            </a:r>
            <a:br>
              <a:rPr lang="en-US" altLang="ko-KR" dirty="0"/>
            </a:br>
            <a:r>
              <a:rPr lang="en-US" altLang="ko-KR" dirty="0"/>
              <a:t>5 epochs(30 min),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 err="1"/>
              <a:t>Patch_size</a:t>
            </a:r>
            <a:r>
              <a:rPr lang="en-US" altLang="ko-KR" b="1" dirty="0"/>
              <a:t>: 224 x 224, Stride: 194</a:t>
            </a:r>
          </a:p>
          <a:p>
            <a:pPr lvl="2"/>
            <a:r>
              <a:rPr lang="en-US" altLang="ko-KR" dirty="0"/>
              <a:t>1000 x 1000 </a:t>
            </a:r>
            <a:r>
              <a:rPr lang="en-US" altLang="ko-KR" dirty="0">
                <a:sym typeface="Wingdings" panose="05000000000000000000" pitchFamily="2" charset="2"/>
              </a:rPr>
              <a:t> patch 5x5</a:t>
            </a:r>
            <a:r>
              <a:rPr lang="ko-KR" altLang="en-US" dirty="0">
                <a:sym typeface="Wingdings" panose="05000000000000000000" pitchFamily="2" charset="2"/>
              </a:rPr>
              <a:t>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 err="1"/>
              <a:t>Patch_size</a:t>
            </a:r>
            <a:r>
              <a:rPr lang="en-US" altLang="ko-KR" b="1" dirty="0"/>
              <a:t>: 512 x 512, Stride: 488</a:t>
            </a:r>
          </a:p>
          <a:p>
            <a:pPr lvl="2"/>
            <a:r>
              <a:rPr lang="en-US" altLang="ko-KR" dirty="0"/>
              <a:t>1000 x 1000 </a:t>
            </a:r>
            <a:r>
              <a:rPr lang="en-US" altLang="ko-KR" dirty="0">
                <a:sym typeface="Wingdings" panose="05000000000000000000" pitchFamily="2" charset="2"/>
              </a:rPr>
              <a:t> patch 2x2</a:t>
            </a:r>
            <a:r>
              <a:rPr lang="ko-KR" altLang="en-US" dirty="0">
                <a:sym typeface="Wingdings" panose="05000000000000000000" pitchFamily="2" charset="2"/>
              </a:rPr>
              <a:t>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9E7DCB-2BD2-4E8B-B577-3F60B90E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49" y="3011765"/>
            <a:ext cx="4200906" cy="33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5372314"/>
          </a:xfrm>
        </p:spPr>
        <p:txBody>
          <a:bodyPr>
            <a:normAutofit/>
          </a:bodyPr>
          <a:lstStyle/>
          <a:p>
            <a:r>
              <a:rPr lang="en-US" altLang="ko-KR" b="1" dirty="0"/>
              <a:t>Augmentation </a:t>
            </a:r>
            <a:r>
              <a:rPr lang="ko-KR" altLang="en-US" b="1" dirty="0"/>
              <a:t>탐색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 NGR,</a:t>
            </a:r>
            <a:br>
              <a:rPr lang="en-US" altLang="ko-KR" dirty="0"/>
            </a:br>
            <a:r>
              <a:rPr lang="en-US" altLang="ko-KR" dirty="0"/>
              <a:t>5 epochs(30 min),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</a:p>
          <a:p>
            <a:pPr lvl="1"/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None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Baseline Augmentation</a:t>
            </a:r>
          </a:p>
          <a:p>
            <a:pPr lvl="2"/>
            <a:r>
              <a:rPr lang="en-US" altLang="ko-KR" sz="1800" dirty="0" err="1"/>
              <a:t>HorizontalFlip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always_apply</a:t>
            </a:r>
            <a:r>
              <a:rPr lang="en-US" altLang="ko-KR" sz="1800" dirty="0"/>
              <a:t>=False, p=0.5)</a:t>
            </a:r>
          </a:p>
          <a:p>
            <a:pPr lvl="2"/>
            <a:r>
              <a:rPr lang="en-US" altLang="ko-KR" sz="1800" dirty="0" err="1"/>
              <a:t>VerticalFlip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always_apply</a:t>
            </a:r>
            <a:r>
              <a:rPr lang="en-US" altLang="ko-KR" sz="1800" dirty="0"/>
              <a:t>=False, p=0.5)</a:t>
            </a:r>
          </a:p>
          <a:p>
            <a:pPr lvl="2"/>
            <a:r>
              <a:rPr lang="en-US" altLang="ko-KR" sz="1800" dirty="0" err="1"/>
              <a:t>ShiftScaleRotate</a:t>
            </a:r>
            <a:r>
              <a:rPr lang="en-US" altLang="ko-KR" sz="1800" dirty="0"/>
              <a:t>(…)</a:t>
            </a:r>
          </a:p>
          <a:p>
            <a:pPr lvl="2"/>
            <a:r>
              <a:rPr lang="en-US" altLang="ko-KR" sz="1800" dirty="0" err="1"/>
              <a:t>RandomBrightnessContrast</a:t>
            </a:r>
            <a:r>
              <a:rPr lang="en-US" altLang="ko-KR" sz="1800" dirty="0"/>
              <a:t>(…)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b="1" dirty="0"/>
              <a:t>Spatial-Level Augmentation</a:t>
            </a:r>
          </a:p>
          <a:p>
            <a:pPr lvl="2"/>
            <a:r>
              <a:rPr lang="en-US" altLang="ko-KR" sz="1800" dirty="0" err="1"/>
              <a:t>HorizontalFlip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always_apply</a:t>
            </a:r>
            <a:r>
              <a:rPr lang="en-US" altLang="ko-KR" sz="1800" dirty="0"/>
              <a:t>=False, p=0.5)</a:t>
            </a:r>
          </a:p>
          <a:p>
            <a:pPr lvl="2"/>
            <a:r>
              <a:rPr lang="en-US" altLang="ko-KR" sz="1800" dirty="0" err="1"/>
              <a:t>VerticalFlip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always_apply</a:t>
            </a:r>
            <a:r>
              <a:rPr lang="en-US" altLang="ko-KR" sz="1800" dirty="0"/>
              <a:t>=False, p=0.5)</a:t>
            </a:r>
          </a:p>
          <a:p>
            <a:pPr lvl="2"/>
            <a:r>
              <a:rPr lang="en-US" altLang="ko-KR" sz="1800" dirty="0"/>
              <a:t>RandomRotate90(</a:t>
            </a:r>
            <a:r>
              <a:rPr lang="en-US" altLang="ko-KR" sz="1800" dirty="0" err="1"/>
              <a:t>always_apply</a:t>
            </a:r>
            <a:r>
              <a:rPr lang="en-US" altLang="ko-KR" sz="1800" dirty="0"/>
              <a:t>=False, p=0.5)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DC087-7A1D-4C0F-8005-71F72357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981" y="2867108"/>
            <a:ext cx="4365819" cy="39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9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02"/>
            <a:ext cx="11220585" cy="5294569"/>
          </a:xfrm>
        </p:spPr>
        <p:txBody>
          <a:bodyPr>
            <a:normAutofit/>
          </a:bodyPr>
          <a:lstStyle/>
          <a:p>
            <a:r>
              <a:rPr lang="ko-KR" altLang="en-US" b="1" dirty="0"/>
              <a:t>학습 경향 확인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efficientnet-b0, Augmentation = None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NGR, stride: 194, 30 epochs(3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1A14D-0533-4613-8E8D-D2DEFB8B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0" y="4829270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C28CA9-CA77-460E-8A0B-BA96A39B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0" y="2959553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87BC6A-F299-4D06-8810-3B47D80E1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21" y="2959553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021665-9D24-4EC2-8390-F6B347C09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21" y="4823557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D902-DC8A-416C-AB5C-6C0C01688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73" y="2960892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E0BC5F-F474-4C66-A741-4C1FB860F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73" y="4823557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4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02"/>
            <a:ext cx="11220585" cy="5294569"/>
          </a:xfrm>
        </p:spPr>
        <p:txBody>
          <a:bodyPr>
            <a:normAutofit/>
          </a:bodyPr>
          <a:lstStyle/>
          <a:p>
            <a:r>
              <a:rPr lang="ko-KR" altLang="en-US" b="1" dirty="0"/>
              <a:t>학습 경향 확인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efficientnet-b0, Augmentation = None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NGR, stride: 194, 30 epochs(3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옅은 구름 </a:t>
            </a:r>
            <a:r>
              <a:rPr lang="en-US" altLang="ko-KR" dirty="0"/>
              <a:t>class</a:t>
            </a:r>
            <a:r>
              <a:rPr lang="ko-KR" altLang="en-US" dirty="0"/>
              <a:t>에 대한 </a:t>
            </a:r>
            <a:r>
              <a:rPr lang="en-US" altLang="ko-KR" dirty="0"/>
              <a:t>Score</a:t>
            </a:r>
            <a:r>
              <a:rPr lang="ko-KR" altLang="en-US" dirty="0"/>
              <a:t>가 상대적으로 낮음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수렴이 충분히 되지 않음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1A14D-0533-4613-8E8D-D2DEFB8B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32" y="4829270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021665-9D24-4EC2-8390-F6B347C09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83" y="4823557"/>
            <a:ext cx="3419551" cy="1796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818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02"/>
            <a:ext cx="11068183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Satellite Cloud Generator </a:t>
            </a:r>
            <a:r>
              <a:rPr lang="en-US" altLang="ko-KR" sz="1400" b="1" dirty="0"/>
              <a:t>(https://github.com/strath-ai/SatelliteCloudGenerator/tree/main)</a:t>
            </a:r>
            <a:br>
              <a:rPr lang="en-US" altLang="ko-KR" b="1" dirty="0"/>
            </a:br>
            <a:endParaRPr lang="en-US" altLang="ko-KR" dirty="0"/>
          </a:p>
          <a:p>
            <a:pPr lvl="1"/>
            <a:r>
              <a:rPr lang="en-US" altLang="ko-KR" dirty="0" err="1"/>
              <a:t>IoU</a:t>
            </a:r>
            <a:r>
              <a:rPr lang="en-US" altLang="ko-KR" dirty="0"/>
              <a:t> 0.6</a:t>
            </a:r>
            <a:r>
              <a:rPr lang="ko-KR" altLang="en-US" dirty="0"/>
              <a:t>의 옅은 구름을 제외한 </a:t>
            </a:r>
            <a:r>
              <a:rPr lang="en-US" altLang="ko-KR" dirty="0"/>
              <a:t>Label</a:t>
            </a:r>
            <a:r>
              <a:rPr lang="ko-KR" altLang="en-US" dirty="0"/>
              <a:t>은 </a:t>
            </a:r>
            <a:r>
              <a:rPr lang="en-US" altLang="ko-KR" dirty="0"/>
              <a:t>0.8~0.9 </a:t>
            </a:r>
            <a:r>
              <a:rPr lang="ko-KR" altLang="en-US" dirty="0"/>
              <a:t>정도의 </a:t>
            </a:r>
            <a:r>
              <a:rPr lang="en-US" altLang="ko-KR" dirty="0" err="1"/>
              <a:t>IoU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Cloud Label</a:t>
            </a:r>
            <a:r>
              <a:rPr lang="ko-KR" altLang="en-US" dirty="0"/>
              <a:t>이 </a:t>
            </a:r>
            <a:r>
              <a:rPr lang="en-US" altLang="ko-KR" dirty="0"/>
              <a:t>[0, 0, 0](</a:t>
            </a:r>
            <a:r>
              <a:rPr lang="ko-KR" altLang="en-US" dirty="0"/>
              <a:t>배경</a:t>
            </a:r>
            <a:r>
              <a:rPr lang="en-US" altLang="ko-KR" dirty="0"/>
              <a:t>), [255, 255, 0](</a:t>
            </a:r>
            <a:r>
              <a:rPr lang="ko-KR" altLang="en-US" dirty="0"/>
              <a:t>구름 그림자</a:t>
            </a:r>
            <a:r>
              <a:rPr lang="en-US" altLang="ko-KR" dirty="0"/>
              <a:t>)</a:t>
            </a:r>
            <a:r>
              <a:rPr lang="ko-KR" altLang="en-US" dirty="0"/>
              <a:t>만 존재하는 </a:t>
            </a:r>
            <a:r>
              <a:rPr lang="en-US" altLang="ko-KR" dirty="0"/>
              <a:t>Cropped Image</a:t>
            </a:r>
            <a:r>
              <a:rPr lang="ko-KR" altLang="en-US" dirty="0"/>
              <a:t>에 대해 </a:t>
            </a:r>
            <a:r>
              <a:rPr lang="en-US" altLang="ko-KR" dirty="0"/>
              <a:t>50% </a:t>
            </a:r>
            <a:r>
              <a:rPr lang="ko-KR" altLang="en-US" dirty="0"/>
              <a:t>확률로 인공적인 옅은 구름 생성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5273D9-6E2E-4E99-A71E-B63DC0B8B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83" y="4283188"/>
            <a:ext cx="2133600" cy="213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233587-FC0D-43EE-8995-8A5F3CEFE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92" y="4283188"/>
            <a:ext cx="2133600" cy="213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266240-D50B-48C6-AD9A-E84DC8F51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8" y="4283188"/>
            <a:ext cx="2133600" cy="213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2EBE6D-B2A7-4F8E-AB5D-6453AFCB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17" y="4283188"/>
            <a:ext cx="2133600" cy="213360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9D59E63-0EFC-4DA1-928E-801C3DF9FB5B}"/>
              </a:ext>
            </a:extLst>
          </p:cNvPr>
          <p:cNvSpPr/>
          <p:nvPr/>
        </p:nvSpPr>
        <p:spPr>
          <a:xfrm>
            <a:off x="5546614" y="4977515"/>
            <a:ext cx="1098772" cy="260572"/>
          </a:xfrm>
          <a:prstGeom prst="rightArrow">
            <a:avLst>
              <a:gd name="adj1" fmla="val 25460"/>
              <a:gd name="adj2" fmla="val 6472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3917A-759E-4ACC-B4A3-E6B448652C5C}"/>
              </a:ext>
            </a:extLst>
          </p:cNvPr>
          <p:cNvSpPr txBox="1"/>
          <p:nvPr/>
        </p:nvSpPr>
        <p:spPr>
          <a:xfrm>
            <a:off x="5373467" y="5238087"/>
            <a:ext cx="143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Cloud</a:t>
            </a:r>
            <a:br>
              <a:rPr lang="en-US" altLang="ko-KR" b="1" dirty="0"/>
            </a:br>
            <a:r>
              <a:rPr lang="en-US" altLang="ko-KR" b="1" dirty="0"/>
              <a:t>Gen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274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53302"/>
            <a:ext cx="11266411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Satellite Cloud Generator </a:t>
            </a:r>
            <a:r>
              <a:rPr lang="en-US" altLang="ko-KR" sz="1400" b="1" dirty="0"/>
              <a:t>(https://github.com/strath-ai/SatelliteCloudGenerator/tree/main)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efficientnet-b0, Augmentation = None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NGR, stride: 194, 30 epochs(3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DDB3-02A6-4B30-86C0-C2A5D089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8" y="3587262"/>
            <a:ext cx="5158063" cy="2709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2709A6-056A-4906-BBD3-18F5FA705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56" y="3587262"/>
            <a:ext cx="5158061" cy="2709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52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53302"/>
            <a:ext cx="11266411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Long Train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</a:t>
            </a:r>
            <a:br>
              <a:rPr lang="en-US" altLang="ko-KR" dirty="0"/>
            </a:br>
            <a:r>
              <a:rPr lang="en-US" altLang="ko-KR" dirty="0"/>
              <a:t>50 epochs(5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RGB, Augmentation = None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NGR, Augmentation = None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NGR, Augmentation = Spatial-Level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5A0C25-7DC3-435F-9D50-E2B04435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49" y="3040540"/>
            <a:ext cx="3875902" cy="36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53302"/>
            <a:ext cx="11266411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Long Train (</a:t>
            </a:r>
            <a:r>
              <a:rPr lang="en-US" altLang="ko-KR" b="1" dirty="0" err="1"/>
              <a:t>Thick_cloud</a:t>
            </a:r>
            <a:r>
              <a:rPr lang="en-US" altLang="ko-KR" b="1" dirty="0"/>
              <a:t> Class)</a:t>
            </a:r>
            <a:br>
              <a:rPr lang="en-US" altLang="ko-KR" b="1" dirty="0"/>
            </a:br>
            <a:endParaRPr lang="en-US" altLang="ko-KR" b="1" dirty="0"/>
          </a:p>
          <a:p>
            <a:pPr lvl="1"/>
            <a:r>
              <a:rPr lang="en-US" altLang="ko-KR" b="1" dirty="0"/>
              <a:t>FPN, 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</a:t>
            </a:r>
            <a:br>
              <a:rPr lang="en-US" altLang="ko-KR" dirty="0"/>
            </a:br>
            <a:r>
              <a:rPr lang="en-US" altLang="ko-KR" dirty="0"/>
              <a:t>50 epochs(5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RGB, Augmentation = None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NGR, Augmentation = None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/>
              <a:t>NGR, Augmentation = Spatial-Level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D468B-EEE4-4E0E-BF32-EB21EEF3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176" y="3021812"/>
            <a:ext cx="3885626" cy="36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5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DA178CB-E891-E0FC-87B8-AC987E6E2C96}"/>
              </a:ext>
            </a:extLst>
          </p:cNvPr>
          <p:cNvSpPr txBox="1">
            <a:spLocks/>
          </p:cNvSpPr>
          <p:nvPr/>
        </p:nvSpPr>
        <p:spPr>
          <a:xfrm>
            <a:off x="4136114" y="555582"/>
            <a:ext cx="3919771" cy="971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5919A0-7BC6-1D5B-4549-60C994AF1E25}"/>
              </a:ext>
            </a:extLst>
          </p:cNvPr>
          <p:cNvSpPr/>
          <p:nvPr/>
        </p:nvSpPr>
        <p:spPr>
          <a:xfrm>
            <a:off x="3954407" y="1526966"/>
            <a:ext cx="4283186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785004-9059-49D0-95F4-3410C6AF5092}"/>
              </a:ext>
            </a:extLst>
          </p:cNvPr>
          <p:cNvSpPr/>
          <p:nvPr/>
        </p:nvSpPr>
        <p:spPr>
          <a:xfrm rot="5400000" flipV="1">
            <a:off x="5211423" y="2282031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0A319-492E-421E-8067-01583D19AEEE}"/>
              </a:ext>
            </a:extLst>
          </p:cNvPr>
          <p:cNvSpPr txBox="1"/>
          <p:nvPr/>
        </p:nvSpPr>
        <p:spPr>
          <a:xfrm>
            <a:off x="4618483" y="2079840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C91D0-2BCF-4A96-9585-0BCFF66C0DDD}"/>
              </a:ext>
            </a:extLst>
          </p:cNvPr>
          <p:cNvSpPr txBox="1"/>
          <p:nvPr/>
        </p:nvSpPr>
        <p:spPr>
          <a:xfrm>
            <a:off x="5526454" y="2082404"/>
            <a:ext cx="50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설명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9CADD5-3502-42BA-99B7-D7BB6E158C0D}"/>
              </a:ext>
            </a:extLst>
          </p:cNvPr>
          <p:cNvSpPr/>
          <p:nvPr/>
        </p:nvSpPr>
        <p:spPr>
          <a:xfrm rot="5400000" flipV="1">
            <a:off x="5211423" y="2921496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C9E39-40BA-46D1-8580-83833F56BBAC}"/>
              </a:ext>
            </a:extLst>
          </p:cNvPr>
          <p:cNvSpPr txBox="1"/>
          <p:nvPr/>
        </p:nvSpPr>
        <p:spPr>
          <a:xfrm>
            <a:off x="4618483" y="2719305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E54B9-AAAD-4FC6-8A58-DF2DCD10DAE8}"/>
              </a:ext>
            </a:extLst>
          </p:cNvPr>
          <p:cNvSpPr txBox="1"/>
          <p:nvPr/>
        </p:nvSpPr>
        <p:spPr>
          <a:xfrm>
            <a:off x="5526454" y="2721869"/>
            <a:ext cx="50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A858E8B-F1E2-4132-860B-E179CB9A2C47}"/>
              </a:ext>
            </a:extLst>
          </p:cNvPr>
          <p:cNvSpPr/>
          <p:nvPr/>
        </p:nvSpPr>
        <p:spPr>
          <a:xfrm rot="5400000" flipV="1">
            <a:off x="5211423" y="3558397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3B6049-13CE-41B3-BB7E-32765E6D4478}"/>
              </a:ext>
            </a:extLst>
          </p:cNvPr>
          <p:cNvSpPr txBox="1"/>
          <p:nvPr/>
        </p:nvSpPr>
        <p:spPr>
          <a:xfrm>
            <a:off x="4618483" y="3356206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C154B-11A9-4E0A-B929-319BD7A689EC}"/>
              </a:ext>
            </a:extLst>
          </p:cNvPr>
          <p:cNvSpPr txBox="1"/>
          <p:nvPr/>
        </p:nvSpPr>
        <p:spPr>
          <a:xfrm>
            <a:off x="5526454" y="3358770"/>
            <a:ext cx="50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EDD867D-C01C-4EA7-B1E0-4013BA1B8088}"/>
              </a:ext>
            </a:extLst>
          </p:cNvPr>
          <p:cNvSpPr/>
          <p:nvPr/>
        </p:nvSpPr>
        <p:spPr>
          <a:xfrm rot="5400000" flipV="1">
            <a:off x="5211423" y="4200433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973E-F51D-4CC1-8C9B-27290CFC2170}"/>
              </a:ext>
            </a:extLst>
          </p:cNvPr>
          <p:cNvSpPr txBox="1"/>
          <p:nvPr/>
        </p:nvSpPr>
        <p:spPr>
          <a:xfrm>
            <a:off x="4618483" y="3998242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14A0D-7E8E-40A7-A5C1-BB84386D8CA0}"/>
              </a:ext>
            </a:extLst>
          </p:cNvPr>
          <p:cNvSpPr txBox="1"/>
          <p:nvPr/>
        </p:nvSpPr>
        <p:spPr>
          <a:xfrm>
            <a:off x="5526454" y="4000806"/>
            <a:ext cx="50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실험 결과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14C7F3-4DD1-434B-80E2-DC40D1C2E7D6}"/>
              </a:ext>
            </a:extLst>
          </p:cNvPr>
          <p:cNvSpPr/>
          <p:nvPr/>
        </p:nvSpPr>
        <p:spPr>
          <a:xfrm rot="5400000" flipV="1">
            <a:off x="5211423" y="4845040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0CA0DC-E83E-40A7-B231-07609101D840}"/>
              </a:ext>
            </a:extLst>
          </p:cNvPr>
          <p:cNvSpPr txBox="1"/>
          <p:nvPr/>
        </p:nvSpPr>
        <p:spPr>
          <a:xfrm>
            <a:off x="4618483" y="4642849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E4863-4CA2-4D8E-9BC7-A541392E413B}"/>
              </a:ext>
            </a:extLst>
          </p:cNvPr>
          <p:cNvSpPr txBox="1"/>
          <p:nvPr/>
        </p:nvSpPr>
        <p:spPr>
          <a:xfrm>
            <a:off x="5526454" y="4645413"/>
            <a:ext cx="505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79432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05157B0E-7FAD-42B7-97F7-D2EB336E21D8}"/>
              </a:ext>
            </a:extLst>
          </p:cNvPr>
          <p:cNvSpPr txBox="1">
            <a:spLocks/>
          </p:cNvSpPr>
          <p:nvPr/>
        </p:nvSpPr>
        <p:spPr>
          <a:xfrm>
            <a:off x="838198" y="1253302"/>
            <a:ext cx="11266411" cy="5294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실험 세팅</a:t>
            </a:r>
            <a:r>
              <a:rPr lang="en-US" altLang="ko-KR" b="1" dirty="0"/>
              <a:t>: FPN, efficientnet-b0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</a:t>
            </a:r>
            <a:br>
              <a:rPr lang="en-US" altLang="ko-KR" dirty="0"/>
            </a:br>
            <a:r>
              <a:rPr lang="en-US" altLang="ko-KR" dirty="0"/>
              <a:t>50 epochs(5 h),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Test </a:t>
            </a:r>
            <a:r>
              <a:rPr lang="ko-KR" altLang="en-US" dirty="0"/>
              <a:t>이미지는 </a:t>
            </a:r>
            <a:r>
              <a:rPr lang="en-US" altLang="ko-KR" dirty="0"/>
              <a:t>1000 x 1000</a:t>
            </a:r>
          </a:p>
          <a:p>
            <a:pPr lvl="1"/>
            <a:r>
              <a:rPr lang="en-US" altLang="ko-KR" dirty="0"/>
              <a:t>Patch Size: 224 x 224, Stride: 97</a:t>
            </a:r>
            <a:r>
              <a:rPr lang="ko-KR" altLang="en-US" dirty="0"/>
              <a:t>로 </a:t>
            </a:r>
            <a:r>
              <a:rPr lang="en-US" altLang="ko-KR" dirty="0"/>
              <a:t>patch 9x9</a:t>
            </a:r>
            <a:r>
              <a:rPr lang="ko-KR" altLang="en-US" dirty="0"/>
              <a:t>장의 이미지를 만들어</a:t>
            </a:r>
            <a:br>
              <a:rPr lang="en-US" altLang="ko-KR" dirty="0"/>
            </a:br>
            <a:r>
              <a:rPr lang="ko-KR" altLang="en-US" dirty="0"/>
              <a:t>겹치는 부분은 예측 값의 평균으로 사용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*</a:t>
            </a:r>
            <a:r>
              <a:rPr lang="en-US" altLang="ko-KR" dirty="0"/>
              <a:t> </a:t>
            </a:r>
            <a:r>
              <a:rPr lang="en-US" altLang="ko-KR" sz="2400" dirty="0"/>
              <a:t>NGR base</a:t>
            </a:r>
            <a:r>
              <a:rPr lang="ko-KR" altLang="en-US" sz="2400" dirty="0"/>
              <a:t>로 두고</a:t>
            </a:r>
            <a:r>
              <a:rPr lang="en-US" altLang="ko-KR" sz="2400" dirty="0"/>
              <a:t>, RGB</a:t>
            </a:r>
            <a:r>
              <a:rPr lang="ko-KR" altLang="en-US" sz="2400" dirty="0"/>
              <a:t>로 예측한 짙은 구름 </a:t>
            </a:r>
            <a:r>
              <a:rPr lang="en-US" altLang="ko-KR" sz="2400" dirty="0"/>
              <a:t>class</a:t>
            </a:r>
            <a:r>
              <a:rPr lang="ko-KR" altLang="en-US" sz="2400" dirty="0"/>
              <a:t>만 사용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DA6B262B-BA09-4240-9AEC-09473F977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472462"/>
              </p:ext>
            </p:extLst>
          </p:nvPr>
        </p:nvGraphicFramePr>
        <p:xfrm>
          <a:off x="2152649" y="3823855"/>
          <a:ext cx="8270232" cy="20957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67496">
                  <a:extLst>
                    <a:ext uri="{9D8B030D-6E8A-4147-A177-3AD203B41FA5}">
                      <a16:colId xmlns:a16="http://schemas.microsoft.com/office/drawing/2014/main" val="3858094460"/>
                    </a:ext>
                  </a:extLst>
                </a:gridCol>
                <a:gridCol w="2551368">
                  <a:extLst>
                    <a:ext uri="{9D8B030D-6E8A-4147-A177-3AD203B41FA5}">
                      <a16:colId xmlns:a16="http://schemas.microsoft.com/office/drawing/2014/main" val="915047374"/>
                    </a:ext>
                  </a:extLst>
                </a:gridCol>
                <a:gridCol w="2551368">
                  <a:extLst>
                    <a:ext uri="{9D8B030D-6E8A-4147-A177-3AD203B41FA5}">
                      <a16:colId xmlns:a16="http://schemas.microsoft.com/office/drawing/2014/main" val="4050308925"/>
                    </a:ext>
                  </a:extLst>
                </a:gridCol>
              </a:tblGrid>
              <a:tr h="52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Public 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Private Score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353030"/>
                  </a:ext>
                </a:extLst>
              </a:tr>
              <a:tr h="52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NGR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0.8187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0.8366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468097"/>
                  </a:ext>
                </a:extLst>
              </a:tr>
              <a:tr h="52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NGR + RGB Ensemble</a:t>
                      </a:r>
                      <a:r>
                        <a:rPr lang="en-US" altLang="ko-KR" b="1" dirty="0"/>
                        <a:t>*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0.8408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564199"/>
                  </a:ext>
                </a:extLst>
              </a:tr>
              <a:tr h="52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None_Aug</a:t>
                      </a:r>
                      <a:r>
                        <a:rPr lang="en-US" altLang="ko-KR" dirty="0"/>
                        <a:t> + Aug Ensemble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0.8473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82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5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49B9E7-FA23-F4AE-604C-DB26FD6621B5}"/>
              </a:ext>
            </a:extLst>
          </p:cNvPr>
          <p:cNvSpPr txBox="1">
            <a:spLocks/>
          </p:cNvSpPr>
          <p:nvPr/>
        </p:nvSpPr>
        <p:spPr>
          <a:xfrm>
            <a:off x="1276350" y="2122943"/>
            <a:ext cx="9613900" cy="971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 You</a:t>
            </a:r>
            <a:endParaRPr lang="ko-KR" altLang="en-US" sz="6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35251E-6E9C-39F0-4048-425D7E6DE2D0}"/>
              </a:ext>
            </a:extLst>
          </p:cNvPr>
          <p:cNvSpPr/>
          <p:nvPr/>
        </p:nvSpPr>
        <p:spPr>
          <a:xfrm flipV="1">
            <a:off x="3686175" y="3143793"/>
            <a:ext cx="481965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CC1823-F097-06D0-E960-E79904B1E721}"/>
              </a:ext>
            </a:extLst>
          </p:cNvPr>
          <p:cNvSpPr txBox="1">
            <a:spLocks/>
          </p:cNvSpPr>
          <p:nvPr/>
        </p:nvSpPr>
        <p:spPr>
          <a:xfrm>
            <a:off x="1276350" y="3429000"/>
            <a:ext cx="9613900" cy="971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Question &amp; Answer</a:t>
            </a:r>
            <a:endParaRPr lang="ko-KR" altLang="en-US" sz="6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50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9C8DC-54C2-45AC-ADE0-A322343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en-US" altLang="ko-KR" b="1" dirty="0"/>
              <a:t>Task: 3</a:t>
            </a:r>
            <a:r>
              <a:rPr lang="ko-KR" altLang="en-US" b="1" dirty="0"/>
              <a:t>종류의 구름 </a:t>
            </a:r>
            <a:r>
              <a:rPr lang="en-US" altLang="ko-KR" b="1" dirty="0"/>
              <a:t>Semantic Segmentation</a:t>
            </a:r>
          </a:p>
          <a:p>
            <a:endParaRPr lang="en-US" altLang="ko-KR" b="1" dirty="0"/>
          </a:p>
          <a:p>
            <a:r>
              <a:rPr lang="ko-KR" altLang="en-US" b="1" dirty="0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label: </a:t>
            </a:r>
            <a:r>
              <a:rPr lang="ko-KR" altLang="en-US" dirty="0"/>
              <a:t>구름 레이블 정보 </a:t>
            </a:r>
            <a:r>
              <a:rPr lang="en-US" altLang="ko-KR" dirty="0"/>
              <a:t>(1000x1000)</a:t>
            </a:r>
          </a:p>
          <a:p>
            <a:pPr lvl="1"/>
            <a:r>
              <a:rPr lang="en-US" altLang="ko-KR" dirty="0" err="1"/>
              <a:t>rgb</a:t>
            </a:r>
            <a:r>
              <a:rPr lang="en-US" altLang="ko-KR" dirty="0"/>
              <a:t>: RGB </a:t>
            </a:r>
            <a:r>
              <a:rPr lang="ko-KR" altLang="en-US" dirty="0"/>
              <a:t>채널 영상 </a:t>
            </a:r>
            <a:r>
              <a:rPr lang="en-US" altLang="ko-KR" dirty="0"/>
              <a:t>(1000x1000)</a:t>
            </a:r>
          </a:p>
          <a:p>
            <a:pPr lvl="1"/>
            <a:r>
              <a:rPr lang="en-US" altLang="ko-KR" dirty="0" err="1"/>
              <a:t>ngr</a:t>
            </a:r>
            <a:r>
              <a:rPr lang="en-US" altLang="ko-KR" dirty="0"/>
              <a:t>: NIR+GR </a:t>
            </a:r>
            <a:r>
              <a:rPr lang="ko-KR" altLang="en-US" dirty="0"/>
              <a:t>채널 영상 </a:t>
            </a:r>
            <a:r>
              <a:rPr lang="en-US" altLang="ko-KR" dirty="0"/>
              <a:t>(1000x1000)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11A35-CEF1-41BC-ACFF-CDF8F8EE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832" y="2342403"/>
            <a:ext cx="2917479" cy="274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E7E5A8-2356-48E3-8E8D-6A269A07E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2062"/>
            <a:ext cx="2345294" cy="23452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3D2CC8-A762-4DE9-8C38-C7FFFE68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76" y="4182062"/>
            <a:ext cx="2345294" cy="2345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1D3612-A698-47B5-8CBD-8DC6CB52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8" y="4182062"/>
            <a:ext cx="2345294" cy="23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9C8DC-54C2-45AC-ADE0-A322343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en-US" altLang="ko-KR" b="1" dirty="0"/>
              <a:t>Task: 3</a:t>
            </a:r>
            <a:r>
              <a:rPr lang="ko-KR" altLang="en-US" b="1" dirty="0"/>
              <a:t>종류의 구름 </a:t>
            </a:r>
            <a:r>
              <a:rPr lang="en-US" altLang="ko-KR" b="1" dirty="0"/>
              <a:t>Semantic Segmentation</a:t>
            </a:r>
          </a:p>
          <a:p>
            <a:endParaRPr lang="en-US" altLang="ko-KR" b="1" dirty="0"/>
          </a:p>
          <a:p>
            <a:r>
              <a:rPr lang="ko-KR" altLang="en-US" b="1" dirty="0"/>
              <a:t>레이블</a:t>
            </a:r>
            <a:endParaRPr lang="en-US" altLang="ko-KR" dirty="0"/>
          </a:p>
          <a:p>
            <a:pPr lvl="1"/>
            <a:r>
              <a:rPr lang="ko-KR" altLang="en-US" dirty="0"/>
              <a:t>빨간색 </a:t>
            </a:r>
            <a:r>
              <a:rPr lang="en-US" altLang="ko-KR" dirty="0"/>
              <a:t>(255, 0, 0): </a:t>
            </a:r>
            <a:r>
              <a:rPr lang="ko-KR" altLang="en-US" dirty="0"/>
              <a:t>짙은 구름</a:t>
            </a:r>
            <a:endParaRPr lang="en-US" altLang="ko-KR" dirty="0"/>
          </a:p>
          <a:p>
            <a:pPr lvl="1"/>
            <a:r>
              <a:rPr lang="ko-KR" altLang="en-US" dirty="0"/>
              <a:t>초록색 </a:t>
            </a:r>
            <a:r>
              <a:rPr lang="en-US" altLang="ko-KR" dirty="0"/>
              <a:t>(0, 255, 0): </a:t>
            </a:r>
            <a:r>
              <a:rPr lang="ko-KR" altLang="en-US" dirty="0"/>
              <a:t>옅은 구름</a:t>
            </a:r>
            <a:endParaRPr lang="en-US" altLang="ko-KR" dirty="0"/>
          </a:p>
          <a:p>
            <a:pPr lvl="1"/>
            <a:r>
              <a:rPr lang="ko-KR" altLang="en-US" dirty="0"/>
              <a:t>노란색 </a:t>
            </a:r>
            <a:r>
              <a:rPr lang="en-US" altLang="ko-KR" dirty="0"/>
              <a:t>(255, 255, 0): </a:t>
            </a:r>
            <a:r>
              <a:rPr lang="ko-KR" altLang="en-US" dirty="0"/>
              <a:t>구름 그림자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E7E5A8-2356-48E3-8E8D-6A269A07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2062"/>
            <a:ext cx="2345294" cy="23452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3D2CC8-A762-4DE9-8C38-C7FFFE682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76" y="4182062"/>
            <a:ext cx="2345294" cy="2345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1D3612-A698-47B5-8CBD-8DC6CB52D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8" y="4182062"/>
            <a:ext cx="2345294" cy="23452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2E54A6-00DC-4204-970F-B4330C30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832" y="2342403"/>
            <a:ext cx="2917479" cy="27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5B202-8DF0-4486-BCA0-0E11E630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231"/>
            <a:ext cx="1924595" cy="19245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19046C-7DDF-4141-A496-D15826B9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36" y="1931230"/>
            <a:ext cx="1924595" cy="1924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70EB16-A622-4D95-90E4-BEC2B3974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68" y="1931230"/>
            <a:ext cx="1924595" cy="1924595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F367123-F594-47B1-B804-C0609ACB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ko-KR" altLang="en-US" b="1" dirty="0"/>
              <a:t>채널에 따른 이미지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BB92A-9116-46BA-BD36-A40F34CE9DF0}"/>
              </a:ext>
            </a:extLst>
          </p:cNvPr>
          <p:cNvSpPr txBox="1"/>
          <p:nvPr/>
        </p:nvSpPr>
        <p:spPr>
          <a:xfrm>
            <a:off x="1084341" y="3855825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6E527-DA1F-4A58-A9E9-09719E7C8710}"/>
              </a:ext>
            </a:extLst>
          </p:cNvPr>
          <p:cNvSpPr txBox="1"/>
          <p:nvPr/>
        </p:nvSpPr>
        <p:spPr>
          <a:xfrm>
            <a:off x="3228809" y="3855825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RGB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1056C-3D20-4B99-9297-72118590E706}"/>
              </a:ext>
            </a:extLst>
          </p:cNvPr>
          <p:cNvSpPr txBox="1"/>
          <p:nvPr/>
        </p:nvSpPr>
        <p:spPr>
          <a:xfrm>
            <a:off x="5370886" y="3855825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NGR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13D81-6A93-4FDC-8909-AFA2C93F7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88865"/>
            <a:ext cx="1924593" cy="19245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B558C-FA62-415E-9508-B1CB7B715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75" y="4388865"/>
            <a:ext cx="1924592" cy="19245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7F8B7D-B51A-4923-A743-9FA5559D7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51" y="4388866"/>
            <a:ext cx="1924592" cy="19245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C11BE5-B0C6-44B0-9002-B52D46ECF6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5" y="4388866"/>
            <a:ext cx="1924592" cy="1924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1F8D37-8043-49C9-AE1B-DA6860764E3C}"/>
              </a:ext>
            </a:extLst>
          </p:cNvPr>
          <p:cNvSpPr txBox="1"/>
          <p:nvPr/>
        </p:nvSpPr>
        <p:spPr>
          <a:xfrm>
            <a:off x="1084341" y="6313456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FFBAF-567E-4539-A577-4446AC22C89C}"/>
              </a:ext>
            </a:extLst>
          </p:cNvPr>
          <p:cNvSpPr txBox="1"/>
          <p:nvPr/>
        </p:nvSpPr>
        <p:spPr>
          <a:xfrm>
            <a:off x="3228809" y="6313456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A99C4-63D5-4EE2-8CB1-9080283996B8}"/>
              </a:ext>
            </a:extLst>
          </p:cNvPr>
          <p:cNvSpPr txBox="1"/>
          <p:nvPr/>
        </p:nvSpPr>
        <p:spPr>
          <a:xfrm>
            <a:off x="5370886" y="6313456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18F514-7E8F-49A9-B959-B7988D012001}"/>
              </a:ext>
            </a:extLst>
          </p:cNvPr>
          <p:cNvSpPr txBox="1"/>
          <p:nvPr/>
        </p:nvSpPr>
        <p:spPr>
          <a:xfrm>
            <a:off x="7508195" y="6313456"/>
            <a:ext cx="143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NIR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278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CAA9626-CA54-419D-9DBD-42805BC1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65" y="4280923"/>
            <a:ext cx="4391435" cy="233004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9D3C715-ED15-4F16-AD35-1D20A32C8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6" y="4288131"/>
            <a:ext cx="4391435" cy="23300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5809AE-49A7-4CB3-94E1-29752579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66" y="1828546"/>
            <a:ext cx="4397685" cy="2333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C579AD-B99C-4D07-A8EC-F875930F8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066" y="1828546"/>
            <a:ext cx="4397687" cy="23333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F367123-F594-47B1-B804-C0609ACB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ko-KR" altLang="en-US" b="1" dirty="0"/>
              <a:t>채널에 따른 레이블 </a:t>
            </a:r>
            <a:r>
              <a:rPr lang="ko-KR" altLang="en-US" b="1" dirty="0" err="1"/>
              <a:t>픽셀값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5107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F367123-F594-47B1-B804-C0609ACB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ko-KR" altLang="en-US" b="1" dirty="0"/>
              <a:t>채널에 따른 레이블 평균 픽셀 및 비율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354B5A-45E2-407A-901E-CEBABAC3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848"/>
            <a:ext cx="5954358" cy="32408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3CC39F-986A-4975-A021-E67B2D0E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33" y="1795963"/>
            <a:ext cx="50482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3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F367123-F594-47B1-B804-C0609ACB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4923661"/>
          </a:xfrm>
        </p:spPr>
        <p:txBody>
          <a:bodyPr/>
          <a:lstStyle/>
          <a:p>
            <a:r>
              <a:rPr lang="en-US" altLang="ko-KR" b="1" dirty="0"/>
              <a:t>Segmentation </a:t>
            </a:r>
            <a:r>
              <a:rPr lang="ko-KR" altLang="en-US" b="1" dirty="0"/>
              <a:t>어려운 이미지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4DF95-C353-48D0-AD89-2CA5379A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84" y="1899168"/>
            <a:ext cx="2208876" cy="22088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7387A3-7557-4BE5-8C7D-0C8F0AEB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85" y="4470684"/>
            <a:ext cx="2208876" cy="22088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768D2F-68CE-435C-AEE1-CF3414FDB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35" y="1899168"/>
            <a:ext cx="2208876" cy="2208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C9B64D-B857-45D3-8624-33A4A706C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35" y="4470684"/>
            <a:ext cx="2208876" cy="22088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346DC4-18AF-4833-851F-9D30C548C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59" y="1899168"/>
            <a:ext cx="2208876" cy="22088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5D710B-339B-4FC4-889C-A599DA483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58" y="4470684"/>
            <a:ext cx="2208876" cy="22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3420F-D353-DBA6-3C0F-BD63FCD0CD09}"/>
              </a:ext>
            </a:extLst>
          </p:cNvPr>
          <p:cNvSpPr/>
          <p:nvPr/>
        </p:nvSpPr>
        <p:spPr>
          <a:xfrm>
            <a:off x="0" y="0"/>
            <a:ext cx="12192000" cy="8120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D25D4A-6FD8-325C-D487-7F04E12B3C4F}"/>
              </a:ext>
            </a:extLst>
          </p:cNvPr>
          <p:cNvSpPr/>
          <p:nvPr/>
        </p:nvSpPr>
        <p:spPr>
          <a:xfrm rot="5400000" flipV="1">
            <a:off x="899906" y="374839"/>
            <a:ext cx="347327" cy="62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B3AC-E3A8-489F-E456-4D3BC8D1D93D}"/>
              </a:ext>
            </a:extLst>
          </p:cNvPr>
          <p:cNvSpPr txBox="1"/>
          <p:nvPr/>
        </p:nvSpPr>
        <p:spPr>
          <a:xfrm>
            <a:off x="306966" y="172648"/>
            <a:ext cx="7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E7E28-70A0-9682-2644-F5DAF7B7CD27}"/>
              </a:ext>
            </a:extLst>
          </p:cNvPr>
          <p:cNvSpPr txBox="1"/>
          <p:nvPr/>
        </p:nvSpPr>
        <p:spPr>
          <a:xfrm>
            <a:off x="1214936" y="175212"/>
            <a:ext cx="6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F482E-2EF7-2BF2-E0CC-7873C81ED943}"/>
              </a:ext>
            </a:extLst>
          </p:cNvPr>
          <p:cNvSpPr txBox="1"/>
          <p:nvPr/>
        </p:nvSpPr>
        <p:spPr>
          <a:xfrm>
            <a:off x="11055927" y="441212"/>
            <a:ext cx="1002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Page.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DEFF0F-6A57-492D-8BB4-755FDB99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02"/>
            <a:ext cx="10515600" cy="5294569"/>
          </a:xfrm>
        </p:spPr>
        <p:txBody>
          <a:bodyPr>
            <a:normAutofit/>
          </a:bodyPr>
          <a:lstStyle/>
          <a:p>
            <a:r>
              <a:rPr lang="en-US" altLang="ko-KR" b="1" dirty="0"/>
              <a:t>Segmentation </a:t>
            </a:r>
            <a:r>
              <a:rPr lang="ko-KR" altLang="en-US" b="1" dirty="0"/>
              <a:t>모델 인코더 탐색</a:t>
            </a:r>
            <a:endParaRPr lang="en-US" altLang="ko-KR" b="1" dirty="0"/>
          </a:p>
          <a:p>
            <a:pPr lvl="1"/>
            <a:r>
              <a:rPr lang="en-US" altLang="ko-KR" b="1" dirty="0"/>
              <a:t>SMP (</a:t>
            </a:r>
            <a:r>
              <a:rPr lang="en-US" altLang="ko-KR" b="1" dirty="0" err="1"/>
              <a:t>segmentation_models.pytorch</a:t>
            </a:r>
            <a:r>
              <a:rPr lang="en-US" altLang="ko-KR" b="1" dirty="0"/>
              <a:t>)</a:t>
            </a:r>
          </a:p>
          <a:p>
            <a:pPr lvl="1"/>
            <a:endParaRPr lang="en-US" altLang="ko-KR" b="1" dirty="0"/>
          </a:p>
          <a:p>
            <a:pPr lvl="2"/>
            <a:r>
              <a:rPr lang="en-US" altLang="ko-KR" b="1" dirty="0"/>
              <a:t>FPN</a:t>
            </a:r>
            <a:r>
              <a:rPr lang="en-US" altLang="ko-KR" dirty="0"/>
              <a:t>, </a:t>
            </a:r>
            <a:r>
              <a:rPr lang="en-US" altLang="ko-KR" dirty="0" err="1"/>
              <a:t>patch_size</a:t>
            </a:r>
            <a:r>
              <a:rPr lang="en-US" altLang="ko-KR" dirty="0"/>
              <a:t>: 224 x 224, stride: 194, NGR,</a:t>
            </a:r>
            <a:br>
              <a:rPr lang="en-US" altLang="ko-KR" dirty="0"/>
            </a:br>
            <a:r>
              <a:rPr lang="en-US" altLang="ko-KR" dirty="0"/>
              <a:t>5 epochs(30 min), </a:t>
            </a:r>
            <a:r>
              <a:rPr lang="en-US" altLang="ko-KR" dirty="0" err="1"/>
              <a:t>batch_size</a:t>
            </a:r>
            <a:r>
              <a:rPr lang="en-US" altLang="ko-KR" dirty="0"/>
              <a:t>: 32, </a:t>
            </a:r>
            <a:r>
              <a:rPr lang="en-US" altLang="ko-KR" dirty="0" err="1"/>
              <a:t>lr</a:t>
            </a:r>
            <a:r>
              <a:rPr lang="en-US" altLang="ko-KR" dirty="0"/>
              <a:t>: 0.001, weight: “</a:t>
            </a:r>
            <a:r>
              <a:rPr lang="en-US" altLang="ko-KR" dirty="0" err="1"/>
              <a:t>imagenet</a:t>
            </a:r>
            <a:r>
              <a:rPr lang="en-US" altLang="ko-KR" dirty="0"/>
              <a:t>”</a:t>
            </a:r>
          </a:p>
          <a:p>
            <a:pPr lvl="2"/>
            <a:endParaRPr lang="en-US" altLang="ko-KR" b="1" dirty="0"/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efficientnet-b0 [4M]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resnet18 [11M]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resnet152 [58M]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mit_b0 (Mix Vision Transformer) [3M]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mobilenet_v2 [2M]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vgg19 [20M]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/>
              <a:t>Inceptionv4 [41M]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b="1" dirty="0" err="1"/>
              <a:t>swin_small</a:t>
            </a:r>
            <a:r>
              <a:rPr lang="en-US" altLang="ko-KR" b="1" dirty="0"/>
              <a:t> [50M]</a:t>
            </a:r>
          </a:p>
        </p:txBody>
      </p:sp>
      <p:pic>
        <p:nvPicPr>
          <p:cNvPr id="1026" name="Picture 2" descr="https://camo.githubusercontent.com/f31bb885167e2b58fff0938a12a0e229eed573705a78293acb9119ac0a5bfed6/68747470733a2f2f692e6962622e636f2f646331586468542f5365676d656e746174696f6e2d4d6f64656c732d56322d536964652d312d312e706e67">
            <a:extLst>
              <a:ext uri="{FF2B5EF4-FFF2-40B4-BE49-F238E27FC236}">
                <a16:creationId xmlns:a16="http://schemas.microsoft.com/office/drawing/2014/main" id="{C38DFB21-0152-4B53-8DC2-5F847BA3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61" y="812089"/>
            <a:ext cx="4343721" cy="1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E65CF-3C32-44A0-B7F2-BCA2F1F0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07" y="3298325"/>
            <a:ext cx="5118189" cy="31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1086</Words>
  <Application>Microsoft Office PowerPoint</Application>
  <PresentationFormat>와이드스크린</PresentationFormat>
  <Paragraphs>183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나눔스퀘어라운드 ExtraBold</vt:lpstr>
      <vt:lpstr>Arial</vt:lpstr>
      <vt:lpstr>맑은 고딕</vt:lpstr>
      <vt:lpstr>나눔스퀘어 Bold</vt:lpstr>
      <vt:lpstr>나눔스퀘어라운드 Bold</vt:lpstr>
      <vt:lpstr>Wingdings</vt:lpstr>
      <vt:lpstr>Office 테마</vt:lpstr>
      <vt:lpstr>CV_텀 프로젝트 (구름 탐지)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모바일컴퓨팅과응용_과제1</dc:title>
  <dc:creator> </dc:creator>
  <cp:lastModifiedBy>서형원</cp:lastModifiedBy>
  <cp:revision>40</cp:revision>
  <dcterms:created xsi:type="dcterms:W3CDTF">2023-03-06T03:14:58Z</dcterms:created>
  <dcterms:modified xsi:type="dcterms:W3CDTF">2024-06-10T10:26:15Z</dcterms:modified>
</cp:coreProperties>
</file>